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3" r:id="rId3"/>
    <p:sldId id="264" r:id="rId4"/>
    <p:sldId id="266" r:id="rId5"/>
    <p:sldId id="267" r:id="rId6"/>
    <p:sldId id="269" r:id="rId7"/>
    <p:sldId id="265" r:id="rId8"/>
    <p:sldId id="258" r:id="rId9"/>
    <p:sldId id="259" r:id="rId10"/>
    <p:sldId id="268" r:id="rId11"/>
    <p:sldId id="260" r:id="rId12"/>
    <p:sldId id="261" r:id="rId13"/>
    <p:sldId id="26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129" autoAdjust="0"/>
  </p:normalViewPr>
  <p:slideViewPr>
    <p:cSldViewPr snapToGrid="0">
      <p:cViewPr varScale="1">
        <p:scale>
          <a:sx n="98" d="100"/>
          <a:sy n="98" d="100"/>
        </p:scale>
        <p:origin x="10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3264CE-436F-4D33-A283-F719AE8C0481}"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B2C511-B688-4476-B3EB-6C40F45E80CA}" type="slidenum">
              <a:rPr lang="en-US" smtClean="0"/>
              <a:t>‹#›</a:t>
            </a:fld>
            <a:endParaRPr lang="en-US"/>
          </a:p>
        </p:txBody>
      </p:sp>
    </p:spTree>
    <p:extLst>
      <p:ext uri="{BB962C8B-B14F-4D97-AF65-F5344CB8AC3E}">
        <p14:creationId xmlns:p14="http://schemas.microsoft.com/office/powerpoint/2010/main" val="279363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2</a:t>
            </a:fld>
            <a:endParaRPr lang="en-US"/>
          </a:p>
        </p:txBody>
      </p:sp>
    </p:spTree>
    <p:extLst>
      <p:ext uri="{BB962C8B-B14F-4D97-AF65-F5344CB8AC3E}">
        <p14:creationId xmlns:p14="http://schemas.microsoft.com/office/powerpoint/2010/main" val="414779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err="1">
                <a:latin typeface="AdvOT3b30f6db.B"/>
              </a:rPr>
              <a:t>Connectogram</a:t>
            </a:r>
            <a:r>
              <a:rPr lang="en-US" sz="1800" b="0" i="0" u="none" strike="noStrike" baseline="0" dirty="0">
                <a:latin typeface="AdvOT3b30f6db.B"/>
              </a:rPr>
              <a:t> views of asymmetries in effective connectivity (EC). A </a:t>
            </a:r>
            <a:r>
              <a:rPr lang="en-US" sz="1800" b="0" i="0" u="none" strike="noStrike" baseline="0" dirty="0">
                <a:latin typeface="AdvTT6780a46b"/>
              </a:rPr>
              <a:t>Across-participant t-statistic of the difference in EC between the</a:t>
            </a:r>
          </a:p>
          <a:p>
            <a:pPr algn="l"/>
            <a:r>
              <a:rPr lang="en-US" sz="1800" b="0" i="0" u="none" strike="noStrike" baseline="0" dirty="0">
                <a:latin typeface="AdvTT6780a46b"/>
              </a:rPr>
              <a:t>two directions of in</a:t>
            </a:r>
            <a:r>
              <a:rPr lang="en-US" sz="1800" b="0" i="0" u="none" strike="noStrike" baseline="0" dirty="0">
                <a:latin typeface="AdvTT6780a46b+fb"/>
              </a:rPr>
              <a:t>fl</a:t>
            </a:r>
            <a:r>
              <a:rPr lang="en-US" sz="1800" b="0" i="0" u="none" strike="noStrike" baseline="0" dirty="0">
                <a:latin typeface="AdvTT6780a46b"/>
              </a:rPr>
              <a:t>uence between each pair of regions, for the LSD condition. </a:t>
            </a:r>
            <a:r>
              <a:rPr lang="en-US" sz="1800" b="0" i="0" u="none" strike="noStrike" baseline="0" dirty="0">
                <a:latin typeface="AdvOT3b30f6db.B"/>
              </a:rPr>
              <a:t>B </a:t>
            </a:r>
            <a:r>
              <a:rPr lang="en-US" sz="1800" b="0" i="0" u="none" strike="noStrike" baseline="0" dirty="0">
                <a:latin typeface="AdvTT6780a46b"/>
              </a:rPr>
              <a:t>Across-participant t-statistic of the difference in EC between</a:t>
            </a:r>
          </a:p>
          <a:p>
            <a:pPr algn="l"/>
            <a:r>
              <a:rPr lang="en-US" sz="1800" b="0" i="0" u="none" strike="noStrike" baseline="0" dirty="0">
                <a:latin typeface="AdvTT6780a46b"/>
              </a:rPr>
              <a:t>the two directions of in</a:t>
            </a:r>
            <a:r>
              <a:rPr lang="en-US" sz="1800" b="0" i="0" u="none" strike="noStrike" baseline="0" dirty="0">
                <a:latin typeface="AdvTT6780a46b+fb"/>
              </a:rPr>
              <a:t>fl</a:t>
            </a:r>
            <a:r>
              <a:rPr lang="en-US" sz="1800" b="0" i="0" u="none" strike="noStrike" baseline="0" dirty="0">
                <a:latin typeface="AdvTT6780a46b"/>
              </a:rPr>
              <a:t>uence between each pair of regions, for the placebo condition. </a:t>
            </a:r>
            <a:r>
              <a:rPr lang="en-US" sz="1800" b="0" i="0" u="none" strike="noStrike" baseline="0" dirty="0">
                <a:latin typeface="AdvOT3b30f6db.B"/>
              </a:rPr>
              <a:t>C </a:t>
            </a:r>
            <a:r>
              <a:rPr lang="en-US" sz="1800" b="0" i="0" u="none" strike="noStrike" baseline="0" dirty="0">
                <a:latin typeface="AdvTT6780a46b"/>
              </a:rPr>
              <a:t>Across-participant t-statistic of the difference in EC</a:t>
            </a:r>
          </a:p>
          <a:p>
            <a:pPr algn="l"/>
            <a:r>
              <a:rPr lang="en-US" sz="1800" b="0" i="0" u="none" strike="noStrike" baseline="0" dirty="0">
                <a:latin typeface="AdvTT6780a46b"/>
              </a:rPr>
              <a:t>between the two directions of in</a:t>
            </a:r>
            <a:r>
              <a:rPr lang="en-US" sz="1800" b="0" i="0" u="none" strike="noStrike" baseline="0" dirty="0">
                <a:latin typeface="AdvTT6780a46b+fb"/>
              </a:rPr>
              <a:t>fl</a:t>
            </a:r>
            <a:r>
              <a:rPr lang="en-US" sz="1800" b="0" i="0" u="none" strike="noStrike" baseline="0" dirty="0">
                <a:latin typeface="AdvTT6780a46b"/>
              </a:rPr>
              <a:t>uence between each pair of regions, and between the LSD and placebo conditions. Differences in</a:t>
            </a:r>
          </a:p>
          <a:p>
            <a:pPr algn="l"/>
            <a:r>
              <a:rPr lang="en-US" sz="1800" b="0" i="0" u="none" strike="noStrike" baseline="0" dirty="0">
                <a:latin typeface="AdvTT6780a46b"/>
              </a:rPr>
              <a:t>magnitudes of connectivity and connectivity changes are indicated in each </a:t>
            </a:r>
            <a:r>
              <a:rPr lang="en-US" sz="1800" b="0" i="0" u="none" strike="noStrike" baseline="0" dirty="0" err="1">
                <a:latin typeface="AdvTT6780a46b"/>
              </a:rPr>
              <a:t>connectogram</a:t>
            </a:r>
            <a:r>
              <a:rPr lang="en-US" sz="1800" b="0" i="0" u="none" strike="noStrike" baseline="0" dirty="0">
                <a:latin typeface="AdvTT6780a46b"/>
              </a:rPr>
              <a:t> by both line width and opacity.</a:t>
            </a:r>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13</a:t>
            </a:fld>
            <a:endParaRPr lang="en-US"/>
          </a:p>
        </p:txBody>
      </p:sp>
    </p:spTree>
    <p:extLst>
      <p:ext uri="{BB962C8B-B14F-4D97-AF65-F5344CB8AC3E}">
        <p14:creationId xmlns:p14="http://schemas.microsoft.com/office/powerpoint/2010/main" val="128452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Self-inhibition is a measure of gain</a:t>
            </a:r>
          </a:p>
        </p:txBody>
      </p:sp>
      <p:sp>
        <p:nvSpPr>
          <p:cNvPr id="4" name="Slide Number Placeholder 3"/>
          <p:cNvSpPr>
            <a:spLocks noGrp="1"/>
          </p:cNvSpPr>
          <p:nvPr>
            <p:ph type="sldNum" sz="quarter" idx="5"/>
          </p:nvPr>
        </p:nvSpPr>
        <p:spPr/>
        <p:txBody>
          <a:bodyPr/>
          <a:lstStyle/>
          <a:p>
            <a:fld id="{20B2C511-B688-4476-B3EB-6C40F45E80CA}" type="slidenum">
              <a:rPr lang="en-US" smtClean="0"/>
              <a:t>3</a:t>
            </a:fld>
            <a:endParaRPr lang="en-US"/>
          </a:p>
        </p:txBody>
      </p:sp>
    </p:spTree>
    <p:extLst>
      <p:ext uri="{BB962C8B-B14F-4D97-AF65-F5344CB8AC3E}">
        <p14:creationId xmlns:p14="http://schemas.microsoft.com/office/powerpoint/2010/main" val="7083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5</a:t>
            </a:fld>
            <a:endParaRPr lang="en-US"/>
          </a:p>
        </p:txBody>
      </p:sp>
    </p:spTree>
    <p:extLst>
      <p:ext uri="{BB962C8B-B14F-4D97-AF65-F5344CB8AC3E}">
        <p14:creationId xmlns:p14="http://schemas.microsoft.com/office/powerpoint/2010/main" val="323651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D1D5DB"/>
                </a:solidFill>
                <a:effectLst/>
                <a:latin typeface="Söhne"/>
              </a:rPr>
              <a:t>In the DCM framework, a model is constructed that includes a set of brain regions and the connections between them, then observed data is used to infer connectivity. Traditional DCM is limited to small network graphs, but </a:t>
            </a:r>
            <a:r>
              <a:rPr lang="en-US" sz="1800" b="0" i="0" u="none" strike="noStrike" baseline="0" dirty="0" err="1">
                <a:latin typeface="AdvOT65f8a23b.I"/>
              </a:rPr>
              <a:t>rDCM</a:t>
            </a:r>
            <a:r>
              <a:rPr lang="en-US" sz="1800" b="0" i="0" u="none" strike="noStrike" baseline="0" dirty="0">
                <a:latin typeface="AdvOT65f8a23b.I"/>
              </a:rPr>
              <a:t> can assess connectivity in whole brain networks. This involves translating a linear DCM to the frequency domain and reformulating it in terms of Bayesian linear regression. I highly recommend checking out the supplemental if you’re interested in the EC techniques.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latin typeface="AdvOT65f8a23b.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AdvOT65f8a23b.I"/>
              </a:rPr>
              <a:t>PLS is a c</a:t>
            </a:r>
            <a:r>
              <a:rPr lang="en-US" sz="2800" b="0" i="0" dirty="0">
                <a:solidFill>
                  <a:srgbClr val="D1D5DB"/>
                </a:solidFill>
                <a:effectLst/>
                <a:latin typeface="Söhne"/>
              </a:rPr>
              <a:t>orrelation analysis is a statistical method used when there are multiple predictor variables that are highly collinear (highly correlated). It can be considered a type of dimensionality reduction where it constructs a set of latent variables from the original predictor variables that are </a:t>
            </a:r>
            <a:r>
              <a:rPr lang="en-US" sz="2800" b="0" i="0" dirty="0" err="1">
                <a:solidFill>
                  <a:srgbClr val="D1D5DB"/>
                </a:solidFill>
                <a:effectLst/>
                <a:latin typeface="Söhne"/>
              </a:rPr>
              <a:t>uncorellated</a:t>
            </a:r>
            <a:r>
              <a:rPr lang="en-US" sz="2800" b="0" i="0" dirty="0">
                <a:solidFill>
                  <a:srgbClr val="D1D5DB"/>
                </a:solidFill>
                <a:effectLst/>
                <a:latin typeface="Söhne"/>
              </a:rPr>
              <a:t> to each other.</a:t>
            </a:r>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7</a:t>
            </a:fld>
            <a:endParaRPr lang="en-US"/>
          </a:p>
        </p:txBody>
      </p:sp>
    </p:spTree>
    <p:extLst>
      <p:ext uri="{BB962C8B-B14F-4D97-AF65-F5344CB8AC3E}">
        <p14:creationId xmlns:p14="http://schemas.microsoft.com/office/powerpoint/2010/main" val="334375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Connectograms</a:t>
            </a:r>
            <a:r>
              <a:rPr lang="en-US" dirty="0"/>
              <a:t> represent the brain as a circle of nodes. The left half represents the left hemisphere and right, right hemisphere. Brain stem in Middle.</a:t>
            </a:r>
          </a:p>
          <a:p>
            <a:r>
              <a:rPr lang="en-US" dirty="0"/>
              <a:t>FC and EC show mostly stronger between region connectivity under LSD, with the notable exception of the occipital region </a:t>
            </a:r>
          </a:p>
          <a:p>
            <a:endParaRPr lang="en-US" dirty="0"/>
          </a:p>
          <a:p>
            <a:pPr algn="l"/>
            <a:r>
              <a:rPr lang="en-US" sz="1800" b="0" i="0" u="none" strike="noStrike" baseline="0" dirty="0">
                <a:latin typeface="AdvTT6780a46b"/>
              </a:rPr>
              <a:t>A Across-participant average FC in the LSD condition. </a:t>
            </a:r>
          </a:p>
          <a:p>
            <a:pPr algn="l"/>
            <a:r>
              <a:rPr lang="en-US" sz="1800" b="0" i="0" u="none" strike="noStrike" baseline="0" dirty="0">
                <a:latin typeface="AdvOT3b30f6db.B"/>
              </a:rPr>
              <a:t>B </a:t>
            </a:r>
            <a:r>
              <a:rPr lang="en-US" sz="1800" b="0" i="0" u="none" strike="noStrike" baseline="0" dirty="0">
                <a:latin typeface="AdvTT6780a46b"/>
              </a:rPr>
              <a:t>Across-participant average FC in the placebo condition. </a:t>
            </a:r>
          </a:p>
          <a:p>
            <a:pPr algn="l"/>
            <a:r>
              <a:rPr lang="en-US" sz="1800" b="0" i="0" u="none" strike="noStrike" baseline="0" dirty="0">
                <a:latin typeface="AdvOT3b30f6db.B"/>
              </a:rPr>
              <a:t>C </a:t>
            </a:r>
            <a:r>
              <a:rPr lang="en-US" sz="1800" b="0" i="0" u="none" strike="noStrike" baseline="0" dirty="0">
                <a:latin typeface="AdvTT6780a46b"/>
              </a:rPr>
              <a:t>Across-participant </a:t>
            </a:r>
            <a:r>
              <a:rPr lang="en-US" sz="1800" b="0" i="0" u="none" strike="noStrike" baseline="0" dirty="0">
                <a:latin typeface="AdvOT65f8a23b.I"/>
              </a:rPr>
              <a:t>t</a:t>
            </a:r>
            <a:r>
              <a:rPr lang="en-US" sz="1800" b="0" i="0" u="none" strike="noStrike" baseline="0" dirty="0">
                <a:latin typeface="AdvTT6780a46b"/>
              </a:rPr>
              <a:t>-statistic values of difference between FC in LSD and placebo conditions.</a:t>
            </a:r>
          </a:p>
          <a:p>
            <a:pPr algn="l"/>
            <a:r>
              <a:rPr lang="en-US" sz="1800" b="0" i="0" u="none" strike="noStrike" baseline="0" dirty="0">
                <a:latin typeface="AdvOT3b30f6db.B"/>
              </a:rPr>
              <a:t>D </a:t>
            </a:r>
            <a:r>
              <a:rPr lang="en-US" sz="1800" b="0" i="0" u="none" strike="noStrike" baseline="0" dirty="0">
                <a:latin typeface="AdvTT6780a46b"/>
              </a:rPr>
              <a:t>Feature importance estimates for the FC classi</a:t>
            </a:r>
            <a:r>
              <a:rPr lang="en-US" sz="1800" b="0" i="0" u="none" strike="noStrike" baseline="0" dirty="0">
                <a:latin typeface="AdvTT6780a46b+fb"/>
              </a:rPr>
              <a:t>fi</a:t>
            </a:r>
            <a:r>
              <a:rPr lang="en-US" sz="1800" b="0" i="0" u="none" strike="noStrike" baseline="0" dirty="0">
                <a:latin typeface="AdvTT6780a46b"/>
              </a:rPr>
              <a:t>cation model. See </a:t>
            </a:r>
            <a:r>
              <a:rPr lang="en-US" sz="1800" b="0" i="0" u="none" strike="noStrike" baseline="0" dirty="0">
                <a:latin typeface="AdvTT6780a46b+20"/>
              </a:rPr>
              <a:t>’</a:t>
            </a:r>
            <a:r>
              <a:rPr lang="en-US" sz="1800" b="0" i="0" u="none" strike="noStrike" baseline="0" dirty="0">
                <a:latin typeface="AdvTT6780a46b"/>
              </a:rPr>
              <a:t>Statistical</a:t>
            </a:r>
          </a:p>
          <a:p>
            <a:pPr algn="l"/>
            <a:r>
              <a:rPr lang="en-US" sz="1800" b="0" i="0" u="none" strike="noStrike" baseline="0" dirty="0">
                <a:latin typeface="AdvTT6780a46b"/>
              </a:rPr>
              <a:t>analysis</a:t>
            </a:r>
            <a:r>
              <a:rPr lang="en-US" sz="1800" b="0" i="0" u="none" strike="noStrike" baseline="0" dirty="0">
                <a:latin typeface="AdvTT6780a46b+20"/>
              </a:rPr>
              <a:t>’ </a:t>
            </a:r>
            <a:r>
              <a:rPr lang="en-US" sz="1800" b="0" i="0" u="none" strike="noStrike" baseline="0" dirty="0">
                <a:latin typeface="AdvTT6780a46b"/>
              </a:rPr>
              <a:t>for a detailed de</a:t>
            </a:r>
            <a:r>
              <a:rPr lang="en-US" sz="1800" b="0" i="0" u="none" strike="noStrike" baseline="0" dirty="0">
                <a:latin typeface="AdvTT6780a46b+fb"/>
              </a:rPr>
              <a:t>fi</a:t>
            </a:r>
            <a:r>
              <a:rPr lang="en-US" sz="1800" b="0" i="0" u="none" strike="noStrike" baseline="0" dirty="0">
                <a:latin typeface="AdvTT6780a46b"/>
              </a:rPr>
              <a:t>nition of feature importance. </a:t>
            </a:r>
            <a:r>
              <a:rPr lang="en-US" sz="1800" b="0" i="0" u="none" strike="noStrike" baseline="0" dirty="0">
                <a:latin typeface="AdvOT3b30f6db.B"/>
              </a:rPr>
              <a:t>E </a:t>
            </a:r>
            <a:r>
              <a:rPr lang="en-US" sz="1800" b="0" i="0" u="none" strike="noStrike" baseline="0" dirty="0">
                <a:latin typeface="AdvTT6780a46b"/>
              </a:rPr>
              <a:t>Across-participant average EC in the LSD condition. </a:t>
            </a:r>
            <a:r>
              <a:rPr lang="en-US" sz="1800" b="0" i="0" u="none" strike="noStrike" baseline="0" dirty="0">
                <a:latin typeface="AdvOT3b30f6db.B"/>
              </a:rPr>
              <a:t>F </a:t>
            </a:r>
            <a:r>
              <a:rPr lang="en-US" sz="1800" b="0" i="0" u="none" strike="noStrike" baseline="0" dirty="0">
                <a:latin typeface="AdvTT6780a46b"/>
              </a:rPr>
              <a:t>Across-participant average EC</a:t>
            </a:r>
          </a:p>
          <a:p>
            <a:pPr algn="l"/>
            <a:r>
              <a:rPr lang="en-US" sz="1800" b="0" i="0" u="none" strike="noStrike" baseline="0" dirty="0">
                <a:latin typeface="AdvTT6780a46b"/>
              </a:rPr>
              <a:t>in the placebo condition. </a:t>
            </a:r>
            <a:r>
              <a:rPr lang="en-US" sz="1800" b="0" i="0" u="none" strike="noStrike" baseline="0" dirty="0">
                <a:latin typeface="AdvOT3b30f6db.B"/>
              </a:rPr>
              <a:t>G </a:t>
            </a:r>
            <a:r>
              <a:rPr lang="en-US" sz="1800" b="0" i="0" u="none" strike="noStrike" baseline="0" dirty="0">
                <a:latin typeface="AdvTT6780a46b"/>
              </a:rPr>
              <a:t>Across-participant </a:t>
            </a:r>
            <a:r>
              <a:rPr lang="en-US" sz="1800" b="0" i="0" u="none" strike="noStrike" baseline="0" dirty="0">
                <a:latin typeface="AdvOT65f8a23b.I"/>
              </a:rPr>
              <a:t>t</a:t>
            </a:r>
            <a:r>
              <a:rPr lang="en-US" sz="1800" b="0" i="0" u="none" strike="noStrike" baseline="0" dirty="0">
                <a:latin typeface="AdvTT6780a46b"/>
              </a:rPr>
              <a:t>-statistic values of difference between EC in LSD and placebo conditions. </a:t>
            </a:r>
            <a:r>
              <a:rPr lang="en-US" sz="1800" b="0" i="0" u="none" strike="noStrike" baseline="0" dirty="0">
                <a:latin typeface="AdvOT3b30f6db.B"/>
              </a:rPr>
              <a:t>H </a:t>
            </a:r>
            <a:r>
              <a:rPr lang="en-US" sz="1800" b="0" i="0" u="none" strike="noStrike" baseline="0" dirty="0">
                <a:latin typeface="AdvTT6780a46b"/>
              </a:rPr>
              <a:t>Feature importance</a:t>
            </a:r>
          </a:p>
          <a:p>
            <a:pPr algn="l"/>
            <a:r>
              <a:rPr lang="en-US" sz="1800" b="0" i="0" u="none" strike="noStrike" baseline="0" dirty="0">
                <a:latin typeface="AdvTT6780a46b"/>
              </a:rPr>
              <a:t>estimates for the EC classi</a:t>
            </a:r>
            <a:r>
              <a:rPr lang="en-US" sz="1800" b="0" i="0" u="none" strike="noStrike" baseline="0" dirty="0">
                <a:latin typeface="AdvTT6780a46b+fb"/>
              </a:rPr>
              <a:t>fi</a:t>
            </a:r>
            <a:r>
              <a:rPr lang="en-US" sz="1800" b="0" i="0" u="none" strike="noStrike" baseline="0" dirty="0">
                <a:latin typeface="AdvTT6780a46b"/>
              </a:rPr>
              <a:t>cation model. Differences in magnitudes of connectivity are indicated in each </a:t>
            </a:r>
            <a:r>
              <a:rPr lang="en-US" sz="1800" b="0" i="0" u="none" strike="noStrike" baseline="0" dirty="0" err="1">
                <a:latin typeface="AdvTT6780a46b"/>
              </a:rPr>
              <a:t>connectogram</a:t>
            </a:r>
            <a:r>
              <a:rPr lang="en-US" sz="1800" b="0" i="0" u="none" strike="noStrike" baseline="0" dirty="0">
                <a:latin typeface="AdvTT6780a46b"/>
              </a:rPr>
              <a:t> by both line width</a:t>
            </a:r>
          </a:p>
          <a:p>
            <a:pPr algn="l"/>
            <a:r>
              <a:rPr lang="en-US" sz="1800" b="0" i="0" u="none" strike="noStrike" baseline="0" dirty="0">
                <a:latin typeface="AdvTT6780a46b"/>
              </a:rPr>
              <a:t>and opacity. In (</a:t>
            </a:r>
            <a:r>
              <a:rPr lang="en-US" sz="1800" b="0" i="0" u="none" strike="noStrike" baseline="0" dirty="0">
                <a:latin typeface="AdvOT3b30f6db.B"/>
              </a:rPr>
              <a:t>C</a:t>
            </a:r>
            <a:r>
              <a:rPr lang="en-US" sz="1800" b="0" i="0" u="none" strike="noStrike" baseline="0" dirty="0">
                <a:latin typeface="AdvTT6780a46b"/>
              </a:rPr>
              <a:t>) (FC) and (</a:t>
            </a:r>
            <a:r>
              <a:rPr lang="en-US" sz="1800" b="0" i="0" u="none" strike="noStrike" baseline="0" dirty="0">
                <a:latin typeface="AdvOT3b30f6db.B"/>
              </a:rPr>
              <a:t>G</a:t>
            </a:r>
            <a:r>
              <a:rPr lang="en-US" sz="1800" b="0" i="0" u="none" strike="noStrike" baseline="0" dirty="0">
                <a:latin typeface="AdvTT6780a46b"/>
              </a:rPr>
              <a:t>) (EC), orange and blue lines indicate stronger and weaker connectivity, respectively, in connectivity in the LSD</a:t>
            </a:r>
          </a:p>
          <a:p>
            <a:pPr algn="l"/>
            <a:r>
              <a:rPr lang="en-US" sz="1800" b="0" i="0" u="none" strike="noStrike" baseline="0" dirty="0">
                <a:latin typeface="AdvTT6780a46b"/>
              </a:rPr>
              <a:t>condition.</a:t>
            </a:r>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8</a:t>
            </a:fld>
            <a:endParaRPr lang="en-US"/>
          </a:p>
        </p:txBody>
      </p:sp>
    </p:spTree>
    <p:extLst>
      <p:ext uri="{BB962C8B-B14F-4D97-AF65-F5344CB8AC3E}">
        <p14:creationId xmlns:p14="http://schemas.microsoft.com/office/powerpoint/2010/main" val="4198293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OT3b30f6db.B"/>
              </a:rPr>
              <a:t>A </a:t>
            </a:r>
            <a:r>
              <a:rPr lang="en-US" sz="1800" b="0" i="0" u="none" strike="noStrike" baseline="0" dirty="0">
                <a:latin typeface="AdvTT6780a46b"/>
              </a:rPr>
              <a:t>Bootstrap ratios (BSRs) of whole brain EC re</a:t>
            </a:r>
            <a:r>
              <a:rPr lang="en-US" sz="1800" b="0" i="0" u="none" strike="noStrike" baseline="0" dirty="0">
                <a:latin typeface="AdvTT6780a46b+fb"/>
              </a:rPr>
              <a:t>fl</a:t>
            </a:r>
            <a:r>
              <a:rPr lang="en-US" sz="1800" b="0" i="0" u="none" strike="noStrike" baseline="0" dirty="0">
                <a:latin typeface="AdvTT6780a46b"/>
              </a:rPr>
              <a:t>ecting condition differences. BSRs are the ratios of the loadings on the latent variable and the standard errors estimated from</a:t>
            </a:r>
          </a:p>
          <a:p>
            <a:pPr algn="l"/>
            <a:r>
              <a:rPr lang="en-US" sz="1800" b="0" i="0" u="none" strike="noStrike" baseline="0" dirty="0">
                <a:latin typeface="AdvTT6780a46b"/>
              </a:rPr>
              <a:t>bootstrapping. The larger the magnitude of a BSR, the larger the weight (i.e., the loading on the latent variable) and the smaller the standard</a:t>
            </a:r>
          </a:p>
          <a:p>
            <a:pPr algn="l"/>
            <a:r>
              <a:rPr lang="en-US" sz="1800" b="0" i="0" u="none" strike="noStrike" baseline="0" dirty="0">
                <a:latin typeface="AdvTT6780a46b"/>
              </a:rPr>
              <a:t>Error</a:t>
            </a:r>
          </a:p>
          <a:p>
            <a:pPr algn="l"/>
            <a:endParaRPr lang="en-US" sz="1800" b="0" i="0" u="none" strike="noStrike" baseline="0" dirty="0">
              <a:latin typeface="AdvTT6780a46b"/>
            </a:endParaRPr>
          </a:p>
          <a:p>
            <a:pPr algn="l"/>
            <a:r>
              <a:rPr lang="en-US" sz="1800" b="0" i="0" u="none" strike="noStrike" baseline="0" dirty="0">
                <a:latin typeface="AdvOT3b30f6db.B"/>
              </a:rPr>
              <a:t>B </a:t>
            </a:r>
            <a:r>
              <a:rPr lang="en-US" sz="1800" b="0" i="0" u="none" strike="noStrike" baseline="0" dirty="0">
                <a:latin typeface="AdvTT6780a46b"/>
              </a:rPr>
              <a:t>Leading Eigenvector re</a:t>
            </a:r>
            <a:r>
              <a:rPr lang="en-US" sz="1800" b="0" i="0" u="none" strike="noStrike" baseline="0" dirty="0">
                <a:latin typeface="AdvTT6780a46b+fb"/>
              </a:rPr>
              <a:t>fl</a:t>
            </a:r>
            <a:r>
              <a:rPr lang="en-US" sz="1800" b="0" i="0" u="none" strike="noStrike" baseline="0" dirty="0">
                <a:latin typeface="AdvTT6780a46b"/>
              </a:rPr>
              <a:t>ecting condition differences in whole-brain EC across brain regions. </a:t>
            </a:r>
            <a:r>
              <a:rPr lang="en-US" b="0" i="0" dirty="0">
                <a:solidFill>
                  <a:srgbClr val="D1D5DB"/>
                </a:solidFill>
                <a:effectLst/>
                <a:latin typeface="Söhne"/>
              </a:rPr>
              <a:t>In the context of Partial Least Squares (PLS) analysis, an eigenvalue represents the amount of variance in the original variables that is accounted for by a particular latent variable (component). It's a measure of the explanatory power of each component.</a:t>
            </a:r>
          </a:p>
          <a:p>
            <a:pPr algn="l"/>
            <a:endParaRPr lang="en-US" b="0" i="0" dirty="0">
              <a:solidFill>
                <a:srgbClr val="D1D5DB"/>
              </a:solidFill>
              <a:effectLst/>
              <a:latin typeface="Söhne"/>
            </a:endParaRPr>
          </a:p>
          <a:p>
            <a:pPr algn="l"/>
            <a:r>
              <a:rPr lang="en-US" sz="1800" b="0" i="0" u="none" strike="noStrike" baseline="0" dirty="0">
                <a:latin typeface="AdvOT3b30f6db.B"/>
              </a:rPr>
              <a:t>C </a:t>
            </a:r>
            <a:r>
              <a:rPr lang="en-US" sz="1800" b="0" i="0" u="none" strike="noStrike" baseline="0" dirty="0">
                <a:latin typeface="AdvTT6780a46b"/>
              </a:rPr>
              <a:t>Brain region saliences re</a:t>
            </a:r>
            <a:r>
              <a:rPr lang="en-US" sz="1800" b="0" i="0" u="none" strike="noStrike" baseline="0" dirty="0">
                <a:latin typeface="AdvTT6780a46b+fb"/>
              </a:rPr>
              <a:t>fl</a:t>
            </a:r>
            <a:r>
              <a:rPr lang="en-US" sz="1800" b="0" i="0" u="none" strike="noStrike" baseline="0" dirty="0">
                <a:latin typeface="AdvTT6780a46b"/>
              </a:rPr>
              <a:t>ecting condition differences across self-connections. </a:t>
            </a:r>
          </a:p>
          <a:p>
            <a:pPr algn="l"/>
            <a:r>
              <a:rPr lang="en-US" sz="1800" b="0" i="0" u="none" strike="noStrike" baseline="0" dirty="0">
                <a:latin typeface="AdvOT3b30f6db.B"/>
              </a:rPr>
              <a:t>D </a:t>
            </a:r>
            <a:r>
              <a:rPr lang="en-US" sz="1800" b="0" i="0" u="none" strike="noStrike" baseline="0" dirty="0">
                <a:latin typeface="AdvTT6780a46b"/>
              </a:rPr>
              <a:t>Brain region BSRs re</a:t>
            </a:r>
            <a:r>
              <a:rPr lang="en-US" sz="1800" b="0" i="0" u="none" strike="noStrike" baseline="0" dirty="0">
                <a:latin typeface="AdvTT6780a46b+fb"/>
              </a:rPr>
              <a:t>fl</a:t>
            </a:r>
            <a:r>
              <a:rPr lang="en-US" sz="1800" b="0" i="0" u="none" strike="noStrike" baseline="0" dirty="0">
                <a:latin typeface="AdvTT6780a46b"/>
              </a:rPr>
              <a:t>ecting condition differences across self-connections.</a:t>
            </a:r>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9</a:t>
            </a:fld>
            <a:endParaRPr lang="en-US"/>
          </a:p>
        </p:txBody>
      </p:sp>
    </p:spTree>
    <p:extLst>
      <p:ext uri="{BB962C8B-B14F-4D97-AF65-F5344CB8AC3E}">
        <p14:creationId xmlns:p14="http://schemas.microsoft.com/office/powerpoint/2010/main" val="846465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AdvOT65f8a23b.I"/>
              </a:rPr>
              <a:t>Thalamic gating hypothesis postulates that psychedelics may temporarily reduce thalamic gating leading to excessive information flow from thalamus to cortical regions. That connectivity from cortical regions back to thalamus was also observed, may suggest the presence of positive feedback loops between thalamus and cortex.</a:t>
            </a:r>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10</a:t>
            </a:fld>
            <a:endParaRPr lang="en-US"/>
          </a:p>
        </p:txBody>
      </p:sp>
    </p:spTree>
    <p:extLst>
      <p:ext uri="{BB962C8B-B14F-4D97-AF65-F5344CB8AC3E}">
        <p14:creationId xmlns:p14="http://schemas.microsoft.com/office/powerpoint/2010/main" val="2081205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AdvOT65f8a23b.I"/>
              </a:rPr>
              <a:t>Thalamic gating hypothesis postulates that psychedelics may temporarily reduce thalamic gating leading to excessive information flow from thalamus to cortical regions. That connectivity from cortical regions back to thalamus was also observed, may suggest the presence of positive feedback loops between thalamus and cortex.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AdvOT65f8a23b.I"/>
            </a:endParaRPr>
          </a:p>
          <a:p>
            <a:pPr algn="l"/>
            <a:r>
              <a:rPr lang="en-US" sz="1800" b="0" i="0" u="none" strike="noStrike" baseline="0" dirty="0">
                <a:latin typeface="AdvTT6780a46b"/>
              </a:rPr>
              <a:t>Across-participant *t-statistic* values of the difference between LSD and placebo conditions in outgoing (</a:t>
            </a:r>
            <a:r>
              <a:rPr lang="en-US" sz="1800" b="0" i="0" u="none" strike="noStrike" baseline="0" dirty="0">
                <a:latin typeface="AdvOT3b30f6db.B"/>
              </a:rPr>
              <a:t>A</a:t>
            </a:r>
            <a:r>
              <a:rPr lang="en-US" sz="1800" b="0" i="0" u="none" strike="noStrike" baseline="0" dirty="0">
                <a:latin typeface="AdvTT6780a46b"/>
              </a:rPr>
              <a:t>) or incoming (</a:t>
            </a:r>
            <a:r>
              <a:rPr lang="en-US" sz="1800" b="0" i="0" u="none" strike="noStrike" baseline="0" dirty="0">
                <a:latin typeface="AdvOT3b30f6db.B"/>
              </a:rPr>
              <a:t>B</a:t>
            </a:r>
            <a:r>
              <a:rPr lang="en-US" sz="1800" b="0" i="0" u="none" strike="noStrike" baseline="0" dirty="0">
                <a:latin typeface="AdvTT6780a46b"/>
              </a:rPr>
              <a:t>) thalamic connections</a:t>
            </a:r>
            <a:endParaRPr lang="en-US" dirty="0"/>
          </a:p>
          <a:p>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11</a:t>
            </a:fld>
            <a:endParaRPr lang="en-US"/>
          </a:p>
        </p:txBody>
      </p:sp>
    </p:spTree>
    <p:extLst>
      <p:ext uri="{BB962C8B-B14F-4D97-AF65-F5344CB8AC3E}">
        <p14:creationId xmlns:p14="http://schemas.microsoft.com/office/powerpoint/2010/main" val="3024316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OT3b30f6db.B"/>
              </a:rPr>
              <a:t>A </a:t>
            </a:r>
            <a:r>
              <a:rPr lang="en-US" sz="1800" b="0" i="0" u="none" strike="noStrike" baseline="0" dirty="0">
                <a:latin typeface="AdvTT6780a46b"/>
              </a:rPr>
              <a:t>t-statistic of the difference between LSD and placebo conditions in self-connections.</a:t>
            </a:r>
          </a:p>
          <a:p>
            <a:pPr algn="l"/>
            <a:r>
              <a:rPr lang="en-US" sz="1800" b="0" i="0" u="none" strike="noStrike" baseline="0" dirty="0">
                <a:latin typeface="AdvOT3b30f6db.B"/>
              </a:rPr>
              <a:t>B </a:t>
            </a:r>
            <a:r>
              <a:rPr lang="en-US" sz="1800" b="0" i="0" u="none" strike="noStrike" baseline="0" dirty="0">
                <a:latin typeface="AdvTT6780a46b"/>
              </a:rPr>
              <a:t>Top 10 self-connections ranked by t-statistic of the difference between LSD and placebo conditions. </a:t>
            </a:r>
            <a:r>
              <a:rPr lang="en-US" sz="1800" b="0" i="0" u="none" strike="noStrike" baseline="0" dirty="0">
                <a:latin typeface="AdvOT3b30f6db.B"/>
              </a:rPr>
              <a:t>C </a:t>
            </a:r>
            <a:r>
              <a:rPr lang="en-US" sz="1800" b="0" i="0" u="none" strike="noStrike" baseline="0" dirty="0">
                <a:latin typeface="AdvTT6780a46b"/>
              </a:rPr>
              <a:t>Anatomical colourmap of t-statistic of</a:t>
            </a:r>
          </a:p>
          <a:p>
            <a:pPr algn="l"/>
            <a:r>
              <a:rPr lang="en-US" sz="1800" b="0" i="0" u="none" strike="noStrike" baseline="0" dirty="0">
                <a:latin typeface="AdvTT6780a46b"/>
              </a:rPr>
              <a:t>the difference between LSD and placebo conditions in self-connections. </a:t>
            </a:r>
            <a:r>
              <a:rPr lang="en-US" sz="1800" b="0" i="0" u="none" strike="noStrike" baseline="0" dirty="0">
                <a:latin typeface="AdvOT3b30f6db.B"/>
              </a:rPr>
              <a:t>D </a:t>
            </a:r>
            <a:r>
              <a:rPr lang="en-US" sz="1800" b="0" i="0" u="none" strike="noStrike" baseline="0" dirty="0">
                <a:latin typeface="AdvTT6780a46b"/>
              </a:rPr>
              <a:t>Estimates of feature importance of self-connections in EC</a:t>
            </a:r>
          </a:p>
          <a:p>
            <a:pPr algn="l"/>
            <a:r>
              <a:rPr lang="en-US" sz="1800" b="0" i="0" u="none" strike="noStrike" baseline="0" dirty="0">
                <a:latin typeface="AdvTT6780a46b"/>
              </a:rPr>
              <a:t>classi</a:t>
            </a:r>
            <a:r>
              <a:rPr lang="en-US" sz="1800" b="0" i="0" u="none" strike="noStrike" baseline="0" dirty="0">
                <a:latin typeface="AdvTT6780a46b+fb"/>
              </a:rPr>
              <a:t>fi</a:t>
            </a:r>
            <a:r>
              <a:rPr lang="en-US" sz="1800" b="0" i="0" u="none" strike="noStrike" baseline="0" dirty="0">
                <a:latin typeface="AdvTT6780a46b"/>
              </a:rPr>
              <a:t>cation model. </a:t>
            </a:r>
            <a:r>
              <a:rPr lang="en-US" sz="1800" b="0" i="0" u="none" strike="noStrike" baseline="0" dirty="0">
                <a:latin typeface="AdvOT3b30f6db.B"/>
              </a:rPr>
              <a:t>E </a:t>
            </a:r>
            <a:r>
              <a:rPr lang="en-US" sz="1800" b="0" i="0" u="none" strike="noStrike" baseline="0" dirty="0">
                <a:latin typeface="AdvTT6780a46b"/>
              </a:rPr>
              <a:t>Top 10 self-connections by feature importance in the EC classi</a:t>
            </a:r>
            <a:r>
              <a:rPr lang="en-US" sz="1800" b="0" i="0" u="none" strike="noStrike" baseline="0" dirty="0">
                <a:latin typeface="AdvTT6780a46b+fb"/>
              </a:rPr>
              <a:t>fi</a:t>
            </a:r>
            <a:r>
              <a:rPr lang="en-US" sz="1800" b="0" i="0" u="none" strike="noStrike" baseline="0" dirty="0">
                <a:latin typeface="AdvTT6780a46b"/>
              </a:rPr>
              <a:t>cation model. </a:t>
            </a:r>
            <a:r>
              <a:rPr lang="en-US" sz="1800" b="0" i="0" u="none" strike="noStrike" baseline="0" dirty="0">
                <a:latin typeface="AdvOT3b30f6db.B"/>
              </a:rPr>
              <a:t>F </a:t>
            </a:r>
            <a:r>
              <a:rPr lang="en-US" sz="1800" b="0" i="0" u="none" strike="noStrike" baseline="0" dirty="0">
                <a:latin typeface="AdvTT6780a46b"/>
              </a:rPr>
              <a:t>Anatomical colourmap displaying</a:t>
            </a:r>
          </a:p>
          <a:p>
            <a:pPr algn="l"/>
            <a:r>
              <a:rPr lang="en-US" sz="1800" b="0" i="0" u="none" strike="noStrike" baseline="0" dirty="0">
                <a:latin typeface="AdvTT6780a46b"/>
              </a:rPr>
              <a:t>feature importance of self-connections in the EC classi</a:t>
            </a:r>
            <a:r>
              <a:rPr lang="en-US" sz="1800" b="0" i="0" u="none" strike="noStrike" baseline="0" dirty="0">
                <a:latin typeface="AdvTT6780a46b+fb"/>
              </a:rPr>
              <a:t>fi</a:t>
            </a:r>
            <a:r>
              <a:rPr lang="en-US" sz="1800" b="0" i="0" u="none" strike="noStrike" baseline="0" dirty="0">
                <a:latin typeface="AdvTT6780a46b"/>
              </a:rPr>
              <a:t>cation model. For (</a:t>
            </a:r>
            <a:r>
              <a:rPr lang="en-US" sz="1800" b="0" i="0" u="none" strike="noStrike" baseline="0" dirty="0">
                <a:latin typeface="AdvOT3b30f6db.B"/>
              </a:rPr>
              <a:t>A</a:t>
            </a:r>
            <a:r>
              <a:rPr lang="en-US" sz="1800" b="0" i="0" u="none" strike="noStrike" baseline="0" dirty="0">
                <a:latin typeface="AdvTT6780a46b"/>
              </a:rPr>
              <a:t>), (</a:t>
            </a:r>
            <a:r>
              <a:rPr lang="en-US" sz="1800" b="0" i="0" u="none" strike="noStrike" baseline="0" dirty="0">
                <a:latin typeface="AdvOT3b30f6db.B"/>
              </a:rPr>
              <a:t>C</a:t>
            </a:r>
            <a:r>
              <a:rPr lang="en-US" sz="1800" b="0" i="0" u="none" strike="noStrike" baseline="0" dirty="0">
                <a:latin typeface="AdvTT6780a46b"/>
              </a:rPr>
              <a:t>): Orange and blue areas indicate stronger and weaker</a:t>
            </a:r>
          </a:p>
          <a:p>
            <a:pPr algn="l"/>
            <a:r>
              <a:rPr lang="en-US" sz="1800" b="0" i="0" u="none" strike="noStrike" baseline="0" dirty="0">
                <a:latin typeface="AdvTT6780a46b"/>
              </a:rPr>
              <a:t>connectivity under LSD, respectively. For (</a:t>
            </a:r>
            <a:r>
              <a:rPr lang="en-US" sz="1800" b="0" i="0" u="none" strike="noStrike" baseline="0" dirty="0">
                <a:latin typeface="AdvOT3b30f6db.B"/>
              </a:rPr>
              <a:t>B</a:t>
            </a:r>
            <a:r>
              <a:rPr lang="en-US" sz="1800" b="0" i="0" u="none" strike="noStrike" baseline="0" dirty="0">
                <a:latin typeface="AdvTT6780a46b"/>
              </a:rPr>
              <a:t>), </a:t>
            </a:r>
            <a:r>
              <a:rPr lang="en-US" sz="1800" b="0" i="0" u="none" strike="noStrike" baseline="0" dirty="0" err="1">
                <a:latin typeface="AdvTT6780a46b"/>
              </a:rPr>
              <a:t>errorbars</a:t>
            </a:r>
            <a:r>
              <a:rPr lang="en-US" sz="1800" b="0" i="0" u="none" strike="noStrike" baseline="0" dirty="0">
                <a:latin typeface="AdvTT6780a46b"/>
              </a:rPr>
              <a:t> represent the across-participant standard deviation of the differences in connectivity</a:t>
            </a:r>
          </a:p>
          <a:p>
            <a:pPr algn="l"/>
            <a:r>
              <a:rPr lang="en-US" sz="1800" b="0" i="0" u="none" strike="noStrike" baseline="0" dirty="0">
                <a:latin typeface="AdvTT6780a46b"/>
              </a:rPr>
              <a:t>between conditions. In (</a:t>
            </a:r>
            <a:r>
              <a:rPr lang="en-US" sz="1800" b="0" i="0" u="none" strike="noStrike" baseline="0" dirty="0">
                <a:latin typeface="AdvOT3b30f6db.B"/>
              </a:rPr>
              <a:t>B</a:t>
            </a:r>
            <a:r>
              <a:rPr lang="en-US" sz="1800" b="0" i="0" u="none" strike="noStrike" baseline="0" dirty="0">
                <a:latin typeface="AdvTT6780a46b"/>
              </a:rPr>
              <a:t>) and (</a:t>
            </a:r>
            <a:r>
              <a:rPr lang="en-US" sz="1800" b="0" i="0" u="none" strike="noStrike" baseline="0" dirty="0">
                <a:latin typeface="AdvOT3b30f6db.B"/>
              </a:rPr>
              <a:t>E</a:t>
            </a:r>
            <a:r>
              <a:rPr lang="en-US" sz="1800" b="0" i="0" u="none" strike="noStrike" baseline="0" dirty="0">
                <a:latin typeface="AdvTT6780a46b"/>
              </a:rPr>
              <a:t>), abbreviations indicate the ROIs forming each connection. For (</a:t>
            </a:r>
            <a:r>
              <a:rPr lang="en-US" sz="1800" b="0" i="0" u="none" strike="noStrike" baseline="0" dirty="0">
                <a:latin typeface="AdvOT3b30f6db.B"/>
              </a:rPr>
              <a:t>E</a:t>
            </a:r>
            <a:r>
              <a:rPr lang="en-US" sz="1800" b="0" i="0" u="none" strike="noStrike" baseline="0" dirty="0">
                <a:latin typeface="AdvTT6780a46b"/>
              </a:rPr>
              <a:t>), </a:t>
            </a:r>
            <a:r>
              <a:rPr lang="en-US" sz="1800" b="0" i="0" u="none" strike="noStrike" baseline="0" dirty="0" err="1">
                <a:latin typeface="AdvTT6780a46b"/>
              </a:rPr>
              <a:t>errorbars</a:t>
            </a:r>
            <a:r>
              <a:rPr lang="en-US" sz="1800" b="0" i="0" u="none" strike="noStrike" baseline="0" dirty="0">
                <a:latin typeface="AdvTT6780a46b"/>
              </a:rPr>
              <a:t> represent the across-fold</a:t>
            </a:r>
          </a:p>
          <a:p>
            <a:pPr algn="l"/>
            <a:r>
              <a:rPr lang="en-US" sz="1800" b="0" i="0" u="none" strike="noStrike" baseline="0" dirty="0">
                <a:latin typeface="AdvTT6780a46b"/>
              </a:rPr>
              <a:t>standard deviation of the feature importance estimates.</a:t>
            </a:r>
            <a:endParaRPr lang="en-US" dirty="0"/>
          </a:p>
        </p:txBody>
      </p:sp>
      <p:sp>
        <p:nvSpPr>
          <p:cNvPr id="4" name="Slide Number Placeholder 3"/>
          <p:cNvSpPr>
            <a:spLocks noGrp="1"/>
          </p:cNvSpPr>
          <p:nvPr>
            <p:ph type="sldNum" sz="quarter" idx="5"/>
          </p:nvPr>
        </p:nvSpPr>
        <p:spPr/>
        <p:txBody>
          <a:bodyPr/>
          <a:lstStyle/>
          <a:p>
            <a:fld id="{20B2C511-B688-4476-B3EB-6C40F45E80CA}" type="slidenum">
              <a:rPr lang="en-US" smtClean="0"/>
              <a:t>12</a:t>
            </a:fld>
            <a:endParaRPr lang="en-US"/>
          </a:p>
        </p:txBody>
      </p:sp>
    </p:spTree>
    <p:extLst>
      <p:ext uri="{BB962C8B-B14F-4D97-AF65-F5344CB8AC3E}">
        <p14:creationId xmlns:p14="http://schemas.microsoft.com/office/powerpoint/2010/main" val="263057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0BB73-D2DF-6699-FA66-0BB108D93D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1FFC01-53B8-4C11-3D5F-5A3F8C865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189311-6C1D-B1A7-1E58-3F41F24BB1F2}"/>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5" name="Footer Placeholder 4">
            <a:extLst>
              <a:ext uri="{FF2B5EF4-FFF2-40B4-BE49-F238E27FC236}">
                <a16:creationId xmlns:a16="http://schemas.microsoft.com/office/drawing/2014/main" id="{AF6A9A49-4A86-A258-B56C-2D323B24EE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17C8C2-F24D-AE14-4E6A-C1633E318A9D}"/>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25261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CC2C2-078B-AAF6-17AA-92037887B3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A5E5A7-CFD3-94C7-6103-D045171B48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8E9C3-1F8F-D563-FEAB-D1EC4BB874DE}"/>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5" name="Footer Placeholder 4">
            <a:extLst>
              <a:ext uri="{FF2B5EF4-FFF2-40B4-BE49-F238E27FC236}">
                <a16:creationId xmlns:a16="http://schemas.microsoft.com/office/drawing/2014/main" id="{3BA7FD91-678E-8FA6-6982-F86FC6B2C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ADA3F-D3D5-B194-019C-33CE708CE2BC}"/>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941410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FB150D-9C30-379E-0168-53E7A551B6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970E7E-2200-CD95-46DF-F1D2DA5ECA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CDD805-C98D-D672-2F96-CEB81C765374}"/>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5" name="Footer Placeholder 4">
            <a:extLst>
              <a:ext uri="{FF2B5EF4-FFF2-40B4-BE49-F238E27FC236}">
                <a16:creationId xmlns:a16="http://schemas.microsoft.com/office/drawing/2014/main" id="{E3A476AC-287D-2783-F065-A912E6C0B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99C25-F39F-6F41-2AF9-4DFD7EEBCF3D}"/>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329450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287C-A393-FCEE-EA18-DD92E6C43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BB7B35-0943-17D5-8DFC-64BCD5EC5C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A7929F-E727-0EA8-6BA4-4FFE5ECA32E2}"/>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5" name="Footer Placeholder 4">
            <a:extLst>
              <a:ext uri="{FF2B5EF4-FFF2-40B4-BE49-F238E27FC236}">
                <a16:creationId xmlns:a16="http://schemas.microsoft.com/office/drawing/2014/main" id="{E32E8A55-372D-0DDE-706F-3E08854550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473A5C-4BBB-8C93-3305-358E4B9A3A7C}"/>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305102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5615-F77E-2DCF-F264-C5DFA18672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F68901-7AB3-F4C4-0263-1698DA6E20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2FEBEE-CF15-EEE8-32E4-B85EEC79EA45}"/>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5" name="Footer Placeholder 4">
            <a:extLst>
              <a:ext uri="{FF2B5EF4-FFF2-40B4-BE49-F238E27FC236}">
                <a16:creationId xmlns:a16="http://schemas.microsoft.com/office/drawing/2014/main" id="{7FCB5006-C5B6-01B4-5EB4-D32B62D1E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32CD6D-E0E7-57EB-A592-6565F613D6A1}"/>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52564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E825-D764-029D-0E0F-6EF69ED3CB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F403D6-EB39-3C18-605D-DCB4F3AEEE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13A0BA-DA97-39BF-9858-531A170AA1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6D584E-39CD-31F2-8B8A-93F2278C3545}"/>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6" name="Footer Placeholder 5">
            <a:extLst>
              <a:ext uri="{FF2B5EF4-FFF2-40B4-BE49-F238E27FC236}">
                <a16:creationId xmlns:a16="http://schemas.microsoft.com/office/drawing/2014/main" id="{13322F51-F5A5-3810-7B22-1796B4EC01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C373E9-8AE6-0D6A-3508-54C185203909}"/>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4293938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B2DB-4576-28F4-D124-9B82DDC685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0F941A-C796-4B12-CA55-E8E2B30027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B1F979-25B4-3FDF-4496-A028E0F4FC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9F6BAA-8690-64A9-01F4-05E8EC79C5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C8EB6A-43BA-D44F-20F0-B48FC20EC6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989A2C-EF6A-D479-2016-62B3001BDB77}"/>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8" name="Footer Placeholder 7">
            <a:extLst>
              <a:ext uri="{FF2B5EF4-FFF2-40B4-BE49-F238E27FC236}">
                <a16:creationId xmlns:a16="http://schemas.microsoft.com/office/drawing/2014/main" id="{4BF4CFAE-0305-B79D-3CD4-079913A4CC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01F96D-844D-3FEF-3176-50C5D4DB3976}"/>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93523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321E-8E88-224B-C840-DF38B11CC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EB0C28-EEF0-CF0B-FFCA-1ADEFFA9F65A}"/>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4" name="Footer Placeholder 3">
            <a:extLst>
              <a:ext uri="{FF2B5EF4-FFF2-40B4-BE49-F238E27FC236}">
                <a16:creationId xmlns:a16="http://schemas.microsoft.com/office/drawing/2014/main" id="{4BD0FD0C-A84C-5C4C-A200-FEFFDFE0BB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0DF914-4CF1-B851-1784-20C693287C11}"/>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08753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375CB-7904-8619-0443-8142C8711D95}"/>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3" name="Footer Placeholder 2">
            <a:extLst>
              <a:ext uri="{FF2B5EF4-FFF2-40B4-BE49-F238E27FC236}">
                <a16:creationId xmlns:a16="http://schemas.microsoft.com/office/drawing/2014/main" id="{A6786D41-FFF0-BF49-6AC9-914C62375C5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26C110-A1BF-2651-5B39-6ABC1983A047}"/>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302942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AFB7-D202-70D7-C548-B8CC4139A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A71A9E-DB2D-BF3E-1977-EB2C6A7F61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28CF4E-755E-003A-EFC6-F41057B46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018A3C-F1C3-65B8-9212-B5F44C83A496}"/>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6" name="Footer Placeholder 5">
            <a:extLst>
              <a:ext uri="{FF2B5EF4-FFF2-40B4-BE49-F238E27FC236}">
                <a16:creationId xmlns:a16="http://schemas.microsoft.com/office/drawing/2014/main" id="{005048AD-4BDC-38D5-E0E9-5E36C5E9E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53BF68-267B-5ACF-FC94-F23592C0913F}"/>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13634780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6B5A9-80ED-3114-5896-128C30409B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B0988D-0E9B-8AE6-F5D7-FC659E2E4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96FD0D-00AC-EBF9-B476-8BC292889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8903F5-94AF-3FB6-CB60-F3C6890C1BDD}"/>
              </a:ext>
            </a:extLst>
          </p:cNvPr>
          <p:cNvSpPr>
            <a:spLocks noGrp="1"/>
          </p:cNvSpPr>
          <p:nvPr>
            <p:ph type="dt" sz="half" idx="10"/>
          </p:nvPr>
        </p:nvSpPr>
        <p:spPr/>
        <p:txBody>
          <a:bodyPr/>
          <a:lstStyle/>
          <a:p>
            <a:fld id="{D0C2D150-428A-42BF-A47A-69B123262215}" type="datetimeFigureOut">
              <a:rPr lang="en-US" smtClean="0"/>
              <a:t>5/31/2023</a:t>
            </a:fld>
            <a:endParaRPr lang="en-US"/>
          </a:p>
        </p:txBody>
      </p:sp>
      <p:sp>
        <p:nvSpPr>
          <p:cNvPr id="6" name="Footer Placeholder 5">
            <a:extLst>
              <a:ext uri="{FF2B5EF4-FFF2-40B4-BE49-F238E27FC236}">
                <a16:creationId xmlns:a16="http://schemas.microsoft.com/office/drawing/2014/main" id="{C3A42EA4-A14C-2DE9-4F60-1AC1998A1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A7E98B-5067-DF41-56E1-0F66C8CDED3F}"/>
              </a:ext>
            </a:extLst>
          </p:cNvPr>
          <p:cNvSpPr>
            <a:spLocks noGrp="1"/>
          </p:cNvSpPr>
          <p:nvPr>
            <p:ph type="sldNum" sz="quarter" idx="12"/>
          </p:nvPr>
        </p:nvSpPr>
        <p:spPr/>
        <p:txBody>
          <a:bodyPr/>
          <a:lstStyle/>
          <a:p>
            <a:fld id="{10498C40-BCCF-4D24-B7C4-E03B027B8621}" type="slidenum">
              <a:rPr lang="en-US" smtClean="0"/>
              <a:t>‹#›</a:t>
            </a:fld>
            <a:endParaRPr lang="en-US"/>
          </a:p>
        </p:txBody>
      </p:sp>
    </p:spTree>
    <p:extLst>
      <p:ext uri="{BB962C8B-B14F-4D97-AF65-F5344CB8AC3E}">
        <p14:creationId xmlns:p14="http://schemas.microsoft.com/office/powerpoint/2010/main" val="2072740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58B91-683B-FFD9-6058-C2834CE9FF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2C155A-FB6F-1536-394C-8085CC24BF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5408C-6B66-FB6D-FB1E-B6D3AC0067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C2D150-428A-42BF-A47A-69B123262215}" type="datetimeFigureOut">
              <a:rPr lang="en-US" smtClean="0"/>
              <a:t>5/31/2023</a:t>
            </a:fld>
            <a:endParaRPr lang="en-US"/>
          </a:p>
        </p:txBody>
      </p:sp>
      <p:sp>
        <p:nvSpPr>
          <p:cNvPr id="5" name="Footer Placeholder 4">
            <a:extLst>
              <a:ext uri="{FF2B5EF4-FFF2-40B4-BE49-F238E27FC236}">
                <a16:creationId xmlns:a16="http://schemas.microsoft.com/office/drawing/2014/main" id="{B867C2D4-5BE9-97A3-4358-CD443CDD18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826CAA-6484-BBD9-F1BF-02CFECFCFC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498C40-BCCF-4D24-B7C4-E03B027B8621}" type="slidenum">
              <a:rPr lang="en-US" smtClean="0"/>
              <a:t>‹#›</a:t>
            </a:fld>
            <a:endParaRPr lang="en-US"/>
          </a:p>
        </p:txBody>
      </p:sp>
    </p:spTree>
    <p:extLst>
      <p:ext uri="{BB962C8B-B14F-4D97-AF65-F5344CB8AC3E}">
        <p14:creationId xmlns:p14="http://schemas.microsoft.com/office/powerpoint/2010/main" val="10793777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52D8D-2DFC-CC00-D21B-97E5F1226F2D}"/>
              </a:ext>
            </a:extLst>
          </p:cNvPr>
          <p:cNvSpPr>
            <a:spLocks noGrp="1"/>
          </p:cNvSpPr>
          <p:nvPr>
            <p:ph type="ctrTitle"/>
          </p:nvPr>
        </p:nvSpPr>
        <p:spPr/>
        <p:txBody>
          <a:bodyPr>
            <a:normAutofit/>
          </a:bodyPr>
          <a:lstStyle/>
          <a:p>
            <a:r>
              <a:rPr lang="en-US" sz="4400" b="0" i="0" u="none" strike="noStrike" baseline="0" dirty="0">
                <a:solidFill>
                  <a:srgbClr val="00B0F0"/>
                </a:solidFill>
                <a:latin typeface="Bahnschrift" panose="020B0502040204020203" pitchFamily="34" charset="0"/>
              </a:rPr>
              <a:t>The effect of LSD on whole-brain</a:t>
            </a:r>
            <a:br>
              <a:rPr lang="en-US" sz="4400" b="0" i="0" u="none" strike="noStrike" baseline="0" dirty="0">
                <a:solidFill>
                  <a:srgbClr val="00B0F0"/>
                </a:solidFill>
                <a:latin typeface="Bahnschrift" panose="020B0502040204020203" pitchFamily="34" charset="0"/>
              </a:rPr>
            </a:br>
            <a:r>
              <a:rPr lang="en-US" sz="4400" b="0" i="0" u="none" strike="noStrike" baseline="0" dirty="0">
                <a:solidFill>
                  <a:srgbClr val="00B0F0"/>
                </a:solidFill>
                <a:latin typeface="Bahnschrift" panose="020B0502040204020203" pitchFamily="34" charset="0"/>
              </a:rPr>
              <a:t>functional and effective connectivity</a:t>
            </a:r>
            <a:endParaRPr lang="en-US" sz="4400" dirty="0">
              <a:solidFill>
                <a:srgbClr val="00B0F0"/>
              </a:solidFill>
              <a:latin typeface="Bahnschrift" panose="020B0502040204020203" pitchFamily="34" charset="0"/>
            </a:endParaRPr>
          </a:p>
        </p:txBody>
      </p:sp>
      <p:sp>
        <p:nvSpPr>
          <p:cNvPr id="3" name="Subtitle 2">
            <a:extLst>
              <a:ext uri="{FF2B5EF4-FFF2-40B4-BE49-F238E27FC236}">
                <a16:creationId xmlns:a16="http://schemas.microsoft.com/office/drawing/2014/main" id="{C518034D-0DFB-D408-F2BA-6741A63B6F63}"/>
              </a:ext>
            </a:extLst>
          </p:cNvPr>
          <p:cNvSpPr>
            <a:spLocks noGrp="1"/>
          </p:cNvSpPr>
          <p:nvPr>
            <p:ph type="subTitle" idx="1"/>
          </p:nvPr>
        </p:nvSpPr>
        <p:spPr/>
        <p:txBody>
          <a:bodyPr/>
          <a:lstStyle/>
          <a:p>
            <a:r>
              <a:rPr lang="en-US" dirty="0">
                <a:solidFill>
                  <a:schemeClr val="bg1">
                    <a:lumMod val="95000"/>
                  </a:schemeClr>
                </a:solidFill>
              </a:rPr>
              <a:t>Bedford et al. 2023</a:t>
            </a:r>
          </a:p>
        </p:txBody>
      </p:sp>
    </p:spTree>
    <p:extLst>
      <p:ext uri="{BB962C8B-B14F-4D97-AF65-F5344CB8AC3E}">
        <p14:creationId xmlns:p14="http://schemas.microsoft.com/office/powerpoint/2010/main" val="1718126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Thalamic connectivity</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a:xfrm>
            <a:off x="838199" y="1825625"/>
            <a:ext cx="10864273" cy="4351338"/>
          </a:xfrm>
        </p:spPr>
        <p:txBody>
          <a:bodyPr>
            <a:normAutofit/>
          </a:bodyPr>
          <a:lstStyle/>
          <a:p>
            <a:r>
              <a:rPr lang="en-US" sz="2400" dirty="0">
                <a:solidFill>
                  <a:srgbClr val="00B0F0"/>
                </a:solidFill>
              </a:rPr>
              <a:t>Under LSD, EC showed stronger connectivity between thalamus and cortical areas.</a:t>
            </a:r>
          </a:p>
          <a:p>
            <a:r>
              <a:rPr lang="en-US" sz="2400" dirty="0">
                <a:solidFill>
                  <a:srgbClr val="00B0F0"/>
                </a:solidFill>
              </a:rPr>
              <a:t>This result is in line with the thalamic gating hypothesis.</a:t>
            </a:r>
          </a:p>
        </p:txBody>
      </p:sp>
    </p:spTree>
    <p:extLst>
      <p:ext uri="{BB962C8B-B14F-4D97-AF65-F5344CB8AC3E}">
        <p14:creationId xmlns:p14="http://schemas.microsoft.com/office/powerpoint/2010/main" val="2160571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2E713C-9C08-AC6E-D939-D9823672F3E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40614" y="688340"/>
            <a:ext cx="11510772" cy="5481320"/>
          </a:xfrm>
        </p:spPr>
      </p:pic>
    </p:spTree>
    <p:extLst>
      <p:ext uri="{BB962C8B-B14F-4D97-AF65-F5344CB8AC3E}">
        <p14:creationId xmlns:p14="http://schemas.microsoft.com/office/powerpoint/2010/main" val="818342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2E713C-9C08-AC6E-D939-D9823672F3E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38404" y="308038"/>
            <a:ext cx="11315192" cy="6241923"/>
          </a:xfrm>
        </p:spPr>
      </p:pic>
    </p:spTree>
    <p:extLst>
      <p:ext uri="{BB962C8B-B14F-4D97-AF65-F5344CB8AC3E}">
        <p14:creationId xmlns:p14="http://schemas.microsoft.com/office/powerpoint/2010/main" val="102305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2E713C-9C08-AC6E-D939-D9823672F3E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49326" y="1643253"/>
            <a:ext cx="11293348" cy="3571494"/>
          </a:xfrm>
        </p:spPr>
      </p:pic>
    </p:spTree>
    <p:extLst>
      <p:ext uri="{BB962C8B-B14F-4D97-AF65-F5344CB8AC3E}">
        <p14:creationId xmlns:p14="http://schemas.microsoft.com/office/powerpoint/2010/main" val="264303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Discussion</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The results point toward an LSD-induced disturbance in the E/I balance of the brain. How might we explain this in terms of 5-HT2AR agonism?</a:t>
            </a:r>
          </a:p>
          <a:p>
            <a:r>
              <a:rPr lang="en-US" sz="2400" dirty="0">
                <a:solidFill>
                  <a:srgbClr val="00B0F0"/>
                </a:solidFill>
              </a:rPr>
              <a:t>What is the clinical value of predicting subjective drug effects via fMRI?</a:t>
            </a:r>
          </a:p>
          <a:p>
            <a:r>
              <a:rPr lang="en-US" sz="2400" dirty="0">
                <a:solidFill>
                  <a:srgbClr val="00B0F0"/>
                </a:solidFill>
              </a:rPr>
              <a:t>By referencing </a:t>
            </a:r>
            <a:r>
              <a:rPr lang="en-US" sz="2400" dirty="0" err="1">
                <a:solidFill>
                  <a:srgbClr val="00B0F0"/>
                </a:solidFill>
              </a:rPr>
              <a:t>connectograms</a:t>
            </a:r>
            <a:r>
              <a:rPr lang="en-US" sz="2400" dirty="0">
                <a:solidFill>
                  <a:srgbClr val="00B0F0"/>
                </a:solidFill>
              </a:rPr>
              <a:t> from the paper, can we speculate on what subjective effects they might predict?</a:t>
            </a:r>
          </a:p>
          <a:p>
            <a:endParaRPr lang="en-US" sz="2400" dirty="0">
              <a:solidFill>
                <a:srgbClr val="00B0F0"/>
              </a:solidFill>
            </a:endParaRPr>
          </a:p>
        </p:txBody>
      </p:sp>
    </p:spTree>
    <p:extLst>
      <p:ext uri="{BB962C8B-B14F-4D97-AF65-F5344CB8AC3E}">
        <p14:creationId xmlns:p14="http://schemas.microsoft.com/office/powerpoint/2010/main" val="365929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Connectivity Measures</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Functional connectivity (</a:t>
            </a:r>
            <a:r>
              <a:rPr lang="en-US" sz="2400" b="1" dirty="0">
                <a:solidFill>
                  <a:srgbClr val="00B0F0"/>
                </a:solidFill>
              </a:rPr>
              <a:t>FC</a:t>
            </a:r>
            <a:r>
              <a:rPr lang="en-US" sz="2400" dirty="0">
                <a:solidFill>
                  <a:srgbClr val="00B0F0"/>
                </a:solidFill>
              </a:rPr>
              <a:t>) measures the correlation between time series data across different ROIs.</a:t>
            </a:r>
          </a:p>
          <a:p>
            <a:r>
              <a:rPr lang="en-US" sz="2400" dirty="0">
                <a:solidFill>
                  <a:srgbClr val="00B0F0"/>
                </a:solidFill>
              </a:rPr>
              <a:t>Effective connectivity (</a:t>
            </a:r>
            <a:r>
              <a:rPr lang="en-US" sz="2400" b="1" dirty="0">
                <a:solidFill>
                  <a:srgbClr val="00B0F0"/>
                </a:solidFill>
              </a:rPr>
              <a:t>EC</a:t>
            </a:r>
            <a:r>
              <a:rPr lang="en-US" sz="2400" dirty="0">
                <a:solidFill>
                  <a:srgbClr val="00B0F0"/>
                </a:solidFill>
              </a:rPr>
              <a:t>) uses mechanistic modeling to estimate how the observed data were generated.</a:t>
            </a:r>
          </a:p>
          <a:p>
            <a:r>
              <a:rPr lang="en-US" sz="2400" dirty="0">
                <a:solidFill>
                  <a:srgbClr val="00B0F0"/>
                </a:solidFill>
              </a:rPr>
              <a:t>EC can be performed on whole-brain data.</a:t>
            </a:r>
          </a:p>
          <a:p>
            <a:endParaRPr lang="en-US" sz="2400" dirty="0">
              <a:solidFill>
                <a:srgbClr val="00B0F0"/>
              </a:solidFill>
            </a:endParaRPr>
          </a:p>
        </p:txBody>
      </p:sp>
    </p:spTree>
    <p:extLst>
      <p:ext uri="{BB962C8B-B14F-4D97-AF65-F5344CB8AC3E}">
        <p14:creationId xmlns:p14="http://schemas.microsoft.com/office/powerpoint/2010/main" val="346618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Effective Connectivity</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Unlike FC, EC can estimate directed influence between network nodes, and self-inhibition within an ROI.</a:t>
            </a:r>
          </a:p>
          <a:p>
            <a:endParaRPr lang="en-US" sz="2400" dirty="0">
              <a:solidFill>
                <a:srgbClr val="00B0F0"/>
              </a:solidFill>
            </a:endParaRPr>
          </a:p>
        </p:txBody>
      </p:sp>
    </p:spTree>
    <p:extLst>
      <p:ext uri="{BB962C8B-B14F-4D97-AF65-F5344CB8AC3E}">
        <p14:creationId xmlns:p14="http://schemas.microsoft.com/office/powerpoint/2010/main" val="2451072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Participants</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Two groups in identical placebo controlled, double-blind trials</a:t>
            </a:r>
          </a:p>
          <a:p>
            <a:r>
              <a:rPr lang="en-US" sz="2400" dirty="0">
                <a:solidFill>
                  <a:srgbClr val="00B0F0"/>
                </a:solidFill>
              </a:rPr>
              <a:t>N = 20 and N = 25 participants</a:t>
            </a:r>
          </a:p>
          <a:p>
            <a:r>
              <a:rPr lang="en-US" sz="2400" dirty="0">
                <a:solidFill>
                  <a:srgbClr val="00B0F0"/>
                </a:solidFill>
              </a:rPr>
              <a:t>25-60 and 25-45 years old</a:t>
            </a:r>
          </a:p>
          <a:p>
            <a:r>
              <a:rPr lang="en-US" sz="2400" dirty="0">
                <a:solidFill>
                  <a:srgbClr val="00B0F0"/>
                </a:solidFill>
              </a:rPr>
              <a:t>Mean age 32 and 28</a:t>
            </a:r>
          </a:p>
        </p:txBody>
      </p:sp>
    </p:spTree>
    <p:extLst>
      <p:ext uri="{BB962C8B-B14F-4D97-AF65-F5344CB8AC3E}">
        <p14:creationId xmlns:p14="http://schemas.microsoft.com/office/powerpoint/2010/main" val="2451804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Data Acquisition</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Cross-over design (two sessions)</a:t>
            </a:r>
          </a:p>
          <a:p>
            <a:r>
              <a:rPr lang="en-US" sz="2400" dirty="0">
                <a:solidFill>
                  <a:srgbClr val="00B0F0"/>
                </a:solidFill>
              </a:rPr>
              <a:t>Participants received either 100 </a:t>
            </a:r>
            <a:r>
              <a:rPr lang="el-GR" sz="2400" dirty="0">
                <a:solidFill>
                  <a:srgbClr val="00B0F0"/>
                </a:solidFill>
              </a:rPr>
              <a:t>μ</a:t>
            </a:r>
            <a:r>
              <a:rPr lang="en-US" sz="2400" dirty="0">
                <a:solidFill>
                  <a:srgbClr val="00B0F0"/>
                </a:solidFill>
              </a:rPr>
              <a:t>g LSD or placebo.</a:t>
            </a:r>
          </a:p>
          <a:p>
            <a:r>
              <a:rPr lang="en-US" sz="2400" dirty="0">
                <a:solidFill>
                  <a:srgbClr val="00B0F0"/>
                </a:solidFill>
              </a:rPr>
              <a:t>Resting state fMRI scan was performed ~140 min after administration.</a:t>
            </a:r>
          </a:p>
          <a:p>
            <a:endParaRPr lang="en-US" sz="2400" dirty="0">
              <a:solidFill>
                <a:srgbClr val="00B0F0"/>
              </a:solidFill>
            </a:endParaRPr>
          </a:p>
          <a:p>
            <a:endParaRPr lang="en-US" sz="2400" dirty="0">
              <a:solidFill>
                <a:srgbClr val="00B0F0"/>
              </a:solidFill>
            </a:endParaRPr>
          </a:p>
          <a:p>
            <a:endParaRPr lang="en-US" sz="2400" dirty="0">
              <a:solidFill>
                <a:srgbClr val="00B0F0"/>
              </a:solidFill>
            </a:endParaRPr>
          </a:p>
        </p:txBody>
      </p:sp>
    </p:spTree>
    <p:extLst>
      <p:ext uri="{BB962C8B-B14F-4D97-AF65-F5344CB8AC3E}">
        <p14:creationId xmlns:p14="http://schemas.microsoft.com/office/powerpoint/2010/main" val="2233834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Data Acquisition</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Participants were awake with eyes-closed.</a:t>
            </a:r>
          </a:p>
          <a:p>
            <a:r>
              <a:rPr lang="en-US" sz="2400" dirty="0">
                <a:solidFill>
                  <a:srgbClr val="00B0F0"/>
                </a:solidFill>
              </a:rPr>
              <a:t>Acquisition time: 9 minutes</a:t>
            </a:r>
          </a:p>
          <a:p>
            <a:r>
              <a:rPr lang="en-US" sz="2400" dirty="0">
                <a:solidFill>
                  <a:srgbClr val="00B0F0"/>
                </a:solidFill>
              </a:rPr>
              <a:t>At T+ 11h, participants assessed via Altered State of Consciousness Scale (5D-ASC)</a:t>
            </a:r>
          </a:p>
          <a:p>
            <a:endParaRPr lang="en-US" sz="2400" dirty="0">
              <a:solidFill>
                <a:srgbClr val="00B0F0"/>
              </a:solidFill>
            </a:endParaRPr>
          </a:p>
          <a:p>
            <a:endParaRPr lang="en-US" sz="2400" dirty="0">
              <a:solidFill>
                <a:srgbClr val="00B0F0"/>
              </a:solidFill>
            </a:endParaRPr>
          </a:p>
        </p:txBody>
      </p:sp>
    </p:spTree>
    <p:extLst>
      <p:ext uri="{BB962C8B-B14F-4D97-AF65-F5344CB8AC3E}">
        <p14:creationId xmlns:p14="http://schemas.microsoft.com/office/powerpoint/2010/main" val="362884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B71F1-E76E-4586-AEA8-704C39B9068D}"/>
              </a:ext>
            </a:extLst>
          </p:cNvPr>
          <p:cNvSpPr>
            <a:spLocks noGrp="1"/>
          </p:cNvSpPr>
          <p:nvPr>
            <p:ph type="title"/>
          </p:nvPr>
        </p:nvSpPr>
        <p:spPr/>
        <p:txBody>
          <a:bodyPr/>
          <a:lstStyle/>
          <a:p>
            <a:r>
              <a:rPr lang="en-US" dirty="0">
                <a:solidFill>
                  <a:schemeClr val="bg1">
                    <a:lumMod val="95000"/>
                  </a:schemeClr>
                </a:solidFill>
                <a:latin typeface="Bahnschrift" panose="020B0502040204020203" pitchFamily="34" charset="0"/>
              </a:rPr>
              <a:t>Data Analysis</a:t>
            </a:r>
          </a:p>
        </p:txBody>
      </p:sp>
      <p:sp>
        <p:nvSpPr>
          <p:cNvPr id="3" name="Content Placeholder 2">
            <a:extLst>
              <a:ext uri="{FF2B5EF4-FFF2-40B4-BE49-F238E27FC236}">
                <a16:creationId xmlns:a16="http://schemas.microsoft.com/office/drawing/2014/main" id="{9D316745-7903-00E6-188D-C77ABCB61510}"/>
              </a:ext>
            </a:extLst>
          </p:cNvPr>
          <p:cNvSpPr>
            <a:spLocks noGrp="1"/>
          </p:cNvSpPr>
          <p:nvPr>
            <p:ph idx="1"/>
          </p:nvPr>
        </p:nvSpPr>
        <p:spPr/>
        <p:txBody>
          <a:bodyPr>
            <a:normAutofit/>
          </a:bodyPr>
          <a:lstStyle/>
          <a:p>
            <a:r>
              <a:rPr lang="en-US" sz="2400" dirty="0">
                <a:solidFill>
                  <a:srgbClr val="00B0F0"/>
                </a:solidFill>
              </a:rPr>
              <a:t>FC using Pearson correlation of BOLD signal time series</a:t>
            </a:r>
          </a:p>
          <a:p>
            <a:r>
              <a:rPr lang="en-US" sz="2400" dirty="0">
                <a:solidFill>
                  <a:srgbClr val="00B0F0"/>
                </a:solidFill>
              </a:rPr>
              <a:t>EC using regression dynamic causal modeling (</a:t>
            </a:r>
            <a:r>
              <a:rPr lang="en-US" sz="2400" dirty="0" err="1">
                <a:solidFill>
                  <a:srgbClr val="00B0F0"/>
                </a:solidFill>
              </a:rPr>
              <a:t>rDCM</a:t>
            </a:r>
            <a:r>
              <a:rPr lang="en-US" sz="2400" dirty="0">
                <a:solidFill>
                  <a:srgbClr val="00B0F0"/>
                </a:solidFill>
              </a:rPr>
              <a:t>)</a:t>
            </a:r>
          </a:p>
          <a:p>
            <a:r>
              <a:rPr lang="en-US" sz="2400" dirty="0">
                <a:solidFill>
                  <a:srgbClr val="00B0F0"/>
                </a:solidFill>
              </a:rPr>
              <a:t>Results validation partial least squares correlation (PLSC) and random forest classification models.</a:t>
            </a:r>
          </a:p>
          <a:p>
            <a:endParaRPr lang="en-US" sz="2400" dirty="0">
              <a:solidFill>
                <a:srgbClr val="00B0F0"/>
              </a:solidFill>
            </a:endParaRPr>
          </a:p>
        </p:txBody>
      </p:sp>
    </p:spTree>
    <p:extLst>
      <p:ext uri="{BB962C8B-B14F-4D97-AF65-F5344CB8AC3E}">
        <p14:creationId xmlns:p14="http://schemas.microsoft.com/office/powerpoint/2010/main" val="2683131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2E713C-9C08-AC6E-D939-D9823672F3E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83196" y="502227"/>
            <a:ext cx="11225608" cy="5853546"/>
          </a:xfrm>
        </p:spPr>
      </p:pic>
    </p:spTree>
    <p:extLst>
      <p:ext uri="{BB962C8B-B14F-4D97-AF65-F5344CB8AC3E}">
        <p14:creationId xmlns:p14="http://schemas.microsoft.com/office/powerpoint/2010/main" val="19398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D2E713C-9C08-AC6E-D939-D9823672F3E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672884" y="313979"/>
            <a:ext cx="8846231" cy="6230042"/>
          </a:xfrm>
        </p:spPr>
      </p:pic>
    </p:spTree>
    <p:extLst>
      <p:ext uri="{BB962C8B-B14F-4D97-AF65-F5344CB8AC3E}">
        <p14:creationId xmlns:p14="http://schemas.microsoft.com/office/powerpoint/2010/main" val="67216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1159</Words>
  <Application>Microsoft Office PowerPoint</Application>
  <PresentationFormat>Widescreen</PresentationFormat>
  <Paragraphs>84</Paragraphs>
  <Slides>14</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AdvOT3b30f6db.B</vt:lpstr>
      <vt:lpstr>AdvOT65f8a23b.I</vt:lpstr>
      <vt:lpstr>AdvTT6780a46b</vt:lpstr>
      <vt:lpstr>AdvTT6780a46b+20</vt:lpstr>
      <vt:lpstr>AdvTT6780a46b+fb</vt:lpstr>
      <vt:lpstr>Arial</vt:lpstr>
      <vt:lpstr>Bahnschrift</vt:lpstr>
      <vt:lpstr>Calibri</vt:lpstr>
      <vt:lpstr>Calibri Light</vt:lpstr>
      <vt:lpstr>Söhne</vt:lpstr>
      <vt:lpstr>Office Theme</vt:lpstr>
      <vt:lpstr>The effect of LSD on whole-brain functional and effective connectivity</vt:lpstr>
      <vt:lpstr>Connectivity Measures</vt:lpstr>
      <vt:lpstr>Effective Connectivity</vt:lpstr>
      <vt:lpstr>Participants</vt:lpstr>
      <vt:lpstr>Data Acquisition</vt:lpstr>
      <vt:lpstr>Data Acquisition</vt:lpstr>
      <vt:lpstr>Data Analysis</vt:lpstr>
      <vt:lpstr>PowerPoint Presentation</vt:lpstr>
      <vt:lpstr>PowerPoint Presentation</vt:lpstr>
      <vt:lpstr>Thalamic connectivity</vt:lpstr>
      <vt:lpstr>PowerPoint Presentation</vt:lpstr>
      <vt:lpstr>PowerPoint Presentation</vt:lpstr>
      <vt:lpstr>PowerPoint Presentation</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LSD on whole-brain functional and effective connectivity</dc:title>
  <dc:creator>Nate Gonzales Hess</dc:creator>
  <cp:lastModifiedBy>Nate Gonzales Hess</cp:lastModifiedBy>
  <cp:revision>50</cp:revision>
  <dcterms:created xsi:type="dcterms:W3CDTF">2023-06-01T03:32:03Z</dcterms:created>
  <dcterms:modified xsi:type="dcterms:W3CDTF">2023-06-01T09:41:41Z</dcterms:modified>
</cp:coreProperties>
</file>